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1334" y="6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9144000" cy="6858000"/>
          </a:xfrm>
        </p:grpSpPr>
        <p:pic>
          <p:nvPicPr>
            <p:cNvPr id="7" name="Picture 6" descr="S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rot="5400000">
              <a:off x="3739196" y="525780"/>
              <a:ext cx="1664208" cy="612648"/>
            </a:xfrm>
            <a:prstGeom prst="rect">
              <a:avLst/>
            </a:prstGeom>
          </p:spPr>
        </p:pic>
        <p:pic>
          <p:nvPicPr>
            <p:cNvPr id="14" name="Picture 13"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rot="5400000">
              <a:off x="3739196" y="5719572"/>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065417" y="5054602"/>
            <a:ext cx="673276" cy="279400"/>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a:xfrm>
            <a:off x="1921934" y="5054602"/>
            <a:ext cx="4064860" cy="27940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a:xfrm>
            <a:off x="6817317" y="5054602"/>
            <a:ext cx="413483" cy="279400"/>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0967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570567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716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black"/>
                </a:solidFill>
                <a:effectLst/>
                <a:uLnTx/>
                <a:uFillTx/>
                <a:latin typeface="Garamond" panose="02020404030301010803"/>
                <a:ea typeface="+mn-ea"/>
                <a:cs typeface="+mn-cs"/>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black"/>
                </a:solidFill>
                <a:effectLst/>
                <a:uLnTx/>
                <a:uFillTx/>
                <a:latin typeface="Garamond" panose="02020404030301010803"/>
                <a:ea typeface="+mn-ea"/>
                <a:cs typeface="+mn-cs"/>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8772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0102187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6"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Garamond" panose="02020404030301010803"/>
                <a:ea typeface="+mn-ea"/>
                <a:cs typeface="+mn-cs"/>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Garamond" panose="02020404030301010803"/>
                <a:ea typeface="+mn-ea"/>
                <a:cs typeface="+mn-cs"/>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5519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ru-RU" smtClean="0"/>
              <a:t>Образец заголовка</a:t>
            </a:r>
            <a:endParaRPr lang="en-US" dirty="0"/>
          </a:p>
        </p:txBody>
      </p:sp>
      <p:sp>
        <p:nvSpPr>
          <p:cNvPr id="17"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9997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345364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2301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278466" y="2354670"/>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5BFA754-D5C3-4E66-96A6-867B257F58DC}"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D84065D-F351-4B03-BD91-D8A6B8D4B362}"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523969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1999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5BFA754-D5C3-4E66-96A6-867B257F58DC}"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D84065D-F351-4B03-BD91-D8A6B8D4B362}"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857249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76868" y="3243262"/>
            <a:ext cx="3337560" cy="270662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1832" y="3243262"/>
            <a:ext cx="3337560" cy="270662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9719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2754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322354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5373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5183070"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418154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5.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3000" b="-3000"/>
          </a:stretch>
        </a:blipFill>
        <a:effectLst/>
      </p:bgPr>
    </p:bg>
    <p:spTree>
      <p:nvGrpSpPr>
        <p:cNvPr id="1" name=""/>
        <p:cNvGrpSpPr/>
        <p:nvPr/>
      </p:nvGrpSpPr>
      <p:grpSpPr>
        <a:xfrm>
          <a:off x="0" y="0"/>
          <a:ext cx="0" cy="0"/>
          <a:chOff x="0" y="0"/>
          <a:chExt cx="0" cy="0"/>
        </a:xfrm>
      </p:grpSpPr>
      <p:grpSp>
        <p:nvGrpSpPr>
          <p:cNvPr id="7" name="Group 6"/>
          <p:cNvGrpSpPr/>
          <p:nvPr/>
        </p:nvGrpSpPr>
        <p:grpSpPr>
          <a:xfrm>
            <a:off x="0" y="0"/>
            <a:ext cx="9144000" cy="6858001"/>
            <a:chOff x="0" y="0"/>
            <a:chExt cx="9144000" cy="6858001"/>
          </a:xfrm>
        </p:grpSpPr>
        <p:pic>
          <p:nvPicPr>
            <p:cNvPr id="8" name="Picture 7" descr="SD-PanelContent-V.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l="1" r="14240"/>
            <a:stretch/>
          </p:blipFill>
          <p:spPr>
            <a:xfrm rot="5400000">
              <a:off x="4221675" y="39689"/>
              <a:ext cx="68580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l="1" r="14240"/>
            <a:stretch/>
          </p:blipFill>
          <p:spPr>
            <a:xfrm rot="5400000">
              <a:off x="4221675" y="6211888"/>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10/13/2020</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649469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1341121"/>
            <a:ext cx="6723018" cy="36625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4800" b="1" i="0" u="none" strike="noStrike" kern="1200" cap="none" spc="0" normalizeH="0" baseline="0" noProof="0" dirty="0" smtClean="0">
                <a:ln>
                  <a:noFill/>
                </a:ln>
                <a:solidFill>
                  <a:srgbClr val="C00000"/>
                </a:solidFill>
                <a:effectLst/>
                <a:uLnTx/>
                <a:uFillTx/>
                <a:latin typeface="Arial Narrow" panose="020B0606020202030204" pitchFamily="34" charset="0"/>
                <a:ea typeface="+mn-ea"/>
                <a:cs typeface="+mn-cs"/>
              </a:rPr>
              <a:t>Профілактика суїцидальних проявів серед </a:t>
            </a:r>
            <a:r>
              <a:rPr kumimoji="0" lang="uk-UA" sz="4800" b="1" i="0" u="none" strike="noStrike" kern="1200" cap="none" spc="0" normalizeH="0" baseline="0" noProof="0" dirty="0" smtClean="0">
                <a:ln>
                  <a:noFill/>
                </a:ln>
                <a:solidFill>
                  <a:srgbClr val="C00000"/>
                </a:solidFill>
                <a:effectLst/>
                <a:uLnTx/>
                <a:uFillTx/>
                <a:latin typeface="Arial Narrow" panose="020B0606020202030204" pitchFamily="34" charset="0"/>
                <a:ea typeface="+mn-ea"/>
                <a:cs typeface="+mn-cs"/>
              </a:rPr>
              <a:t>учнів</a:t>
            </a:r>
            <a:endParaRPr kumimoji="0" lang="uk-UA" sz="4800" b="1" i="0" u="none" strike="noStrike" kern="1200" cap="none" spc="0" normalizeH="0" baseline="0" noProof="0" dirty="0" smtClean="0">
              <a:ln>
                <a:noFill/>
              </a:ln>
              <a:solidFill>
                <a:srgbClr val="C00000"/>
              </a:solidFill>
              <a:effectLst/>
              <a:uLnTx/>
              <a:uFillTx/>
              <a:latin typeface="Arial Narrow" panose="020B060602020203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uk-UA" sz="1800" b="1" i="0" u="none" strike="noStrike" kern="1200" cap="none" spc="0" normalizeH="0" baseline="0" noProof="0" dirty="0" smtClean="0">
              <a:ln>
                <a:noFill/>
              </a:ln>
              <a:solidFill>
                <a:srgbClr val="C00000"/>
              </a:solidFill>
              <a:effectLst/>
              <a:uLnTx/>
              <a:uFillTx/>
              <a:latin typeface="Arial Narrow" panose="020B060602020203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uk-UA" sz="16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4800" b="1" i="0" u="none" strike="noStrike" kern="1200" cap="none" spc="0" normalizeH="0" baseline="0" noProof="0" dirty="0" smtClean="0">
                <a:ln>
                  <a:noFill/>
                </a:ln>
                <a:solidFill>
                  <a:srgbClr val="0070C0"/>
                </a:solidFill>
                <a:effectLst/>
                <a:uLnTx/>
                <a:uFillTx/>
                <a:latin typeface="Arial Narrow" panose="020B0606020202030204" pitchFamily="34" charset="0"/>
                <a:ea typeface="+mn-ea"/>
                <a:cs typeface="+mn-cs"/>
              </a:rPr>
              <a:t>Рекомендації батькам</a:t>
            </a:r>
            <a:endParaRPr kumimoji="0" lang="ru-RU" sz="4800" b="1" i="0" u="none" strike="noStrike" kern="1200" cap="none" spc="0" normalizeH="0" baseline="0" noProof="0" dirty="0">
              <a:ln>
                <a:noFill/>
              </a:ln>
              <a:solidFill>
                <a:srgbClr val="0070C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4140610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314" y="1568780"/>
            <a:ext cx="7402286" cy="2862322"/>
          </a:xfrm>
          <a:prstGeom prst="rect">
            <a:avLst/>
          </a:prstGeom>
          <a:blipFill>
            <a:blip r:embed="rId2"/>
            <a:tile tx="0" ty="0" sx="100000" sy="100000" flip="none" algn="tl"/>
          </a:blip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4. Дійте так, ніби ви не обмежені в часі для бесіди. Обмежуючи час спілкування з пригніченою людиною, ви можете стати каталізатором скоєння суїциду</a:t>
            </a:r>
            <a:r>
              <a:rPr kumimoji="0" lang="uk-UA"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2000" b="0"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5. Намагайтеся працювати над відродженням надії й шукати альтернативи. Важливо допомогти </a:t>
            </a:r>
            <a:r>
              <a:rPr kumimoji="0" lang="uk-UA" sz="20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суїцидальним</a:t>
            </a:r>
            <a:r>
              <a:rPr kumimoji="0" lang="uk-UA"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особам зрозуміти, що не потрібно зупинятися на одному полюсі емоцій. Людина може любити і водночас інколи відчувати ненависть: сенс життя не зникає, навіть якщо воно завдає душевних страждань</a:t>
            </a:r>
            <a:r>
              <a:rPr kumimoji="0" lang="uk-UA"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3959642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27612" y="1506477"/>
            <a:ext cx="7001691" cy="3477875"/>
          </a:xfrm>
          <a:prstGeom prst="rect">
            <a:avLst/>
          </a:prstGeom>
          <a:blipFill>
            <a:blip r:embed="rId2"/>
            <a:tile tx="0" ty="0" sx="100000" sy="100000" flip="none" algn="tl"/>
          </a:blip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6. Не </a:t>
            </a:r>
            <a:r>
              <a:rPr kumimoji="0" lang="uk-UA"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будьте шокованими й не виявляйте відрази. У жодному разі не виявляйте агресії, якщо ви присутні під час розмови про самогубство,  спробуйте не висловлювати обурення тим, що почули. Це може принизити почуття </a:t>
            </a:r>
            <a:r>
              <a:rPr kumimoji="0" lang="uk-UA" sz="20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суїцидента</a:t>
            </a:r>
            <a:r>
              <a:rPr kumimoji="0" lang="uk-UA"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і примусити почуватися ще більш непотрібним</a:t>
            </a:r>
            <a:r>
              <a:rPr kumimoji="0" lang="uk-UA"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2000" b="0"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7. Дозволяйте </a:t>
            </a:r>
            <a:r>
              <a:rPr kumimoji="0" lang="uk-UA" sz="20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суїцидентам</a:t>
            </a:r>
            <a:r>
              <a:rPr kumimoji="0" lang="uk-UA"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відчувати жалість до себе. Але не сперечайтеся й не пропонуйте невиправданих утішань. Прагніть </a:t>
            </a:r>
            <a:r>
              <a:rPr kumimoji="0" lang="uk-UA" sz="20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тактовно</a:t>
            </a:r>
            <a:r>
              <a:rPr kumimoji="0" lang="uk-UA"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шукати сфери, у яких людина відчуває значущість і сенс свого життя й діяльності.</a:t>
            </a:r>
            <a:endParaRPr kumimoji="0" lang="ru-RU" sz="2000" b="0"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8. Переконайтеся, що ви використали всі можливі методи.</a:t>
            </a:r>
            <a:endParaRPr kumimoji="0" lang="ru-RU" sz="2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68814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8308" y="715968"/>
            <a:ext cx="7811589" cy="4870564"/>
          </a:xfrm>
          <a:prstGeom prst="rect">
            <a:avLst/>
          </a:prstGeom>
        </p:spPr>
        <p:txBody>
          <a:bodyPr wrap="square">
            <a:spAutoFit/>
          </a:bodyPr>
          <a:lstStyle/>
          <a:p>
            <a:pPr marL="0" marR="0" lvl="0" indent="0" algn="just" defTabSz="457200" rtl="0" eaLnBrk="1" fontAlgn="auto" latinLnBrk="0" hangingPunct="1">
              <a:lnSpc>
                <a:spcPct val="115000"/>
              </a:lnSpc>
              <a:spcBef>
                <a:spcPts val="0"/>
              </a:spcBef>
              <a:spcAft>
                <a:spcPts val="0"/>
              </a:spcAft>
              <a:buClrTx/>
              <a:buSzTx/>
              <a:buFontTx/>
              <a:buNone/>
              <a:tabLst/>
              <a:defRPr/>
            </a:pPr>
            <a:r>
              <a:rPr kumimoji="0" lang="uk-UA"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Рекомендації батькам з профілактики маніпуляцій в Інтернет - іграх</a:t>
            </a:r>
            <a:endPar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Змиріться з тим, що ви не можете повністю контролювати життя </a:t>
            </a:r>
            <a:r>
              <a:rPr kumimoji="0" lang="uk-UA"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підлітка</a:t>
            </a: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Якщо ви почнете тиснути на нього і забороняти користуватися   Інтернетом, він буде робити те ж саме, але таємно від вас.</a:t>
            </a:r>
            <a:endPar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0"/>
              </a:spcAft>
              <a:buClrTx/>
              <a:buSzTx/>
              <a:buFontTx/>
              <a:buNone/>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Скільки б часу</a:t>
            </a: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у  вас не забирала робота та інші справи, ви повинні находити час для дітей. Важливо показати дитині, що ви в будь-який момент готові її вислухати. Дайте їй можливість подружитися з вами.</a:t>
            </a:r>
            <a:endPar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0"/>
              </a:spcAft>
              <a:buClrTx/>
              <a:buSzTx/>
              <a:buFontTx/>
              <a:buNone/>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3. Якщо підліток розмістив на своїй сторінці фрази або ілюстрації на тему самоприниження, нанесення собі каліцтв, це тривожний знак. Слід насторожитися, якщо на його сторінці часто зустрічаються медузи, кішки, метелики, єдинороги і кити, що пливуть вгору, фотографії порізів на руках. Запитайте дитину, що це означає, обов’язково звичайним тоном. Уважно вислухайте  відповідь дитини.</a:t>
            </a:r>
            <a:endPar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4. Деякі підлітки можуть чинити опір вам щосили. В цьому випадку краще разом піти до психолога. </a:t>
            </a:r>
            <a:endPar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56084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0891" y="491842"/>
            <a:ext cx="7916092" cy="5826210"/>
          </a:xfrm>
          <a:prstGeom prst="rect">
            <a:avLst/>
          </a:prstGeom>
        </p:spPr>
        <p:txBody>
          <a:bodyPr wrap="square">
            <a:spAutoFit/>
          </a:bodyPr>
          <a:lstStyle/>
          <a:p>
            <a:pPr marL="0" marR="0" lvl="0" indent="0" algn="just" defTabSz="457200" rtl="0" eaLnBrk="1" fontAlgn="auto" latinLnBrk="0" hangingPunct="1">
              <a:lnSpc>
                <a:spcPct val="115000"/>
              </a:lnSpc>
              <a:spcBef>
                <a:spcPts val="0"/>
              </a:spcBef>
              <a:spcAft>
                <a:spcPts val="0"/>
              </a:spcAft>
              <a:buClrTx/>
              <a:buSzTx/>
              <a:buFontTx/>
              <a:buNone/>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5. Якщо раніше ваші відносини не були дуже теплими і довірчими, не варто в одну мить намагатися стати зразковим батьком. Не варто займатися самодослідженням на тему "Чи хороший я батько?".</a:t>
            </a:r>
            <a:endPar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0"/>
              </a:spcAft>
              <a:buClrTx/>
              <a:buSzTx/>
              <a:buFontTx/>
              <a:buNone/>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6. За деякими даними, невідомі погрожують з'ясувати за IP-</a:t>
            </a:r>
            <a:r>
              <a:rPr kumimoji="0" lang="uk-UA"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адресою</a:t>
            </a: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де живе підліток, і вбити всю його сім'ю, якщо той не вчинить суїцид. Запам'ятайте: IP не дає жодної інформації про особу людини! Єдине, що може зробити зловмисник, - звернутися із запитом до провайдера, який не стане ділитися з невідомою особою конфіденційною інформацією.</a:t>
            </a:r>
            <a:endPar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0"/>
              </a:spcAft>
              <a:buClrTx/>
              <a:buSzTx/>
              <a:buFontTx/>
              <a:buNone/>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7. Набагато більше можна дізнатися, вивчивши особисті сторінки </a:t>
            </a:r>
            <a:r>
              <a:rPr kumimoji="0" lang="uk-UA"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підлітка</a:t>
            </a: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Там, як правило, зазначено, в якому районі міста він живе, у якій школі навчається, з ким з однокласників дружить, ким працюють батьки. Видаліть разом із дитиною дані, якими можуть скористатися зловмисники.</a:t>
            </a:r>
            <a:endPar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0"/>
              </a:spcAft>
              <a:buClrTx/>
              <a:buSzTx/>
              <a:buFontTx/>
              <a:buNone/>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8. Якщо ви хочете встановити на смартфоні дитини програму стеження, варто обов'язково попередити її про це й отримати згоду. Багато підлітків не сприймають грубе втручання дорослих у своє життя. Якщо дитина захоче продовжити "гру" без вашого відома, вона це зробить.</a:t>
            </a:r>
            <a:endPar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15000"/>
              </a:lnSpc>
              <a:spcBef>
                <a:spcPts val="0"/>
              </a:spcBef>
              <a:spcAft>
                <a:spcPts val="0"/>
              </a:spcAft>
              <a:buClrTx/>
              <a:buSzTx/>
              <a:buFontTx/>
              <a:buNone/>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9. Не читайте новини про суїциди і не піддавайтеся істерії, яка нагнітається в Інтернеті. </a:t>
            </a:r>
            <a:endParaRPr kumimoji="0" lang="ru-RU"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65841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3473" y="699773"/>
            <a:ext cx="7907383" cy="5016758"/>
          </a:xfrm>
          <a:prstGeom prst="rect">
            <a:avLst/>
          </a:prstGeom>
        </p:spPr>
        <p:txBody>
          <a:bodyPr wrap="square">
            <a:spAutoFit/>
          </a:bodyPr>
          <a:lstStyle/>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2000" b="1"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Що робити батькам:</a:t>
            </a:r>
          </a:p>
          <a:p>
            <a:pPr marL="0" marR="0" lvl="0" indent="0" algn="just" defTabSz="457200" rtl="0" eaLnBrk="1" fontAlgn="base" latinLnBrk="0" hangingPunct="1">
              <a:lnSpc>
                <a:spcPct val="100000"/>
              </a:lnSpc>
              <a:spcBef>
                <a:spcPts val="0"/>
              </a:spcBef>
              <a:spcAft>
                <a:spcPts val="0"/>
              </a:spcAft>
              <a:buClrTx/>
              <a:buSzTx/>
              <a:buFontTx/>
              <a:buNone/>
              <a:tabLst/>
              <a:defRPr/>
            </a:pPr>
            <a:endParaRPr kumimoji="0" lang="uk-UA" sz="20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endParaRP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наповнювати реальне життя дитини </a:t>
            </a:r>
            <a:r>
              <a:rPr kumimoji="0" lang="uk-UA" sz="2000" b="0" i="0" u="none" strike="noStrike" kern="1200" cap="none" spc="0" normalizeH="0" baseline="0" noProof="0" dirty="0" err="1" smtClean="0">
                <a:ln>
                  <a:noFill/>
                </a:ln>
                <a:solidFill>
                  <a:srgbClr val="003449"/>
                </a:solidFill>
                <a:effectLst/>
                <a:uLnTx/>
                <a:uFillTx/>
                <a:latin typeface="Comic Sans MS" panose="030F0702030302020204" pitchFamily="66" charset="0"/>
                <a:ea typeface="+mn-ea"/>
                <a:cs typeface="+mn-cs"/>
              </a:rPr>
              <a:t>сенсами</a:t>
            </a:r>
            <a:endParaRPr kumimoji="0" lang="uk-UA" sz="20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endParaRP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дозвольте дитині приводити друзів до себе додому</a:t>
            </a: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влаштовуйте вдома перегляди фільмів (по черзі дитина і батько вибирають кіно для перегляду)</a:t>
            </a: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знайомтеся з музикою, яку слухає дитина</a:t>
            </a: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говорить відкрито з дитиною про смерть і життя, і про суїциди в тому числі</a:t>
            </a: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цікавтеся шкільним життям дитини, будьте чутливими до історій, які дитина розповідає про інших, може вона насправді і каже про себе</a:t>
            </a: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запевніть дитину, що її оцінки – це не вона сама, її «не успішність»  – це досвід життя, а не програна ставка на життя, що сама вона – і є цінність, а обставини змінюються самі або під нашим впливом</a:t>
            </a:r>
            <a:endParaRPr kumimoji="0" lang="uk-UA" sz="2000" b="0" i="0" u="none" strike="noStrike" kern="1200" cap="none" spc="0" normalizeH="0" baseline="0" noProof="0" dirty="0">
              <a:ln>
                <a:noFill/>
              </a:ln>
              <a:solidFill>
                <a:srgbClr val="003449"/>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2464240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2183" y="489755"/>
            <a:ext cx="8011885" cy="5940088"/>
          </a:xfrm>
          <a:prstGeom prst="rect">
            <a:avLst/>
          </a:prstGeom>
        </p:spPr>
        <p:txBody>
          <a:bodyPr wrap="square">
            <a:spAutoFit/>
          </a:bodyPr>
          <a:lstStyle/>
          <a:p>
            <a:pPr marL="0" marR="0" lvl="0" indent="0" algn="just" defTabSz="457200" rtl="0" eaLnBrk="1" fontAlgn="base"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003449"/>
                </a:solidFill>
                <a:effectLst/>
                <a:uLnTx/>
                <a:uFillTx/>
                <a:latin typeface="din-next-w01-light"/>
                <a:ea typeface="+mn-ea"/>
                <a:cs typeface="+mn-cs"/>
              </a:rPr>
              <a:t>- </a:t>
            </a:r>
            <a:r>
              <a:rPr kumimoji="0" lang="uk-UA" sz="19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забороніть  лихослів’я у домашньому колі;</a:t>
            </a: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19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формуйте відразу до алкоголю, паління, наркотиків, нецензурної лайки;</a:t>
            </a: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19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розвивайте  постійні дружні стосунки в сім’ї, непідробний інтерес до справ та внутрішнього світу дитини, готовність у будь-який момент прийти на допомогу;</a:t>
            </a: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19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підвищуйте авторитет батьків у сім’ї. встановлювати розумні правила та вимоги, запровадити чіткий перелік обмежень та заборон;</a:t>
            </a: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19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a:t>
            </a:r>
            <a:r>
              <a:rPr kumimoji="0" lang="uk-UA" sz="1900" b="0" i="0" u="none" strike="noStrike" kern="1200" cap="none" spc="0" normalizeH="0" baseline="0" noProof="0" dirty="0" err="1" smtClean="0">
                <a:ln>
                  <a:noFill/>
                </a:ln>
                <a:solidFill>
                  <a:srgbClr val="003449"/>
                </a:solidFill>
                <a:effectLst/>
                <a:uLnTx/>
                <a:uFillTx/>
                <a:latin typeface="Comic Sans MS" panose="030F0702030302020204" pitchFamily="66" charset="0"/>
                <a:ea typeface="+mn-ea"/>
                <a:cs typeface="+mn-cs"/>
              </a:rPr>
              <a:t>ставьте</a:t>
            </a:r>
            <a:r>
              <a:rPr kumimoji="0" lang="uk-UA" sz="19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перед дитиною досяжні цілі, допомагати у виборі оптимального життєвого шляху;</a:t>
            </a: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19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спільно долайте труднощі та перешкоди, культивуйте творчий підхід до розв’язання проблемних ситуацій;</a:t>
            </a: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19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a:t>
            </a:r>
            <a:r>
              <a:rPr kumimoji="0" lang="uk-UA" sz="1900" b="0" i="0" u="none" strike="noStrike" kern="1200" cap="none" spc="0" normalizeH="0" baseline="0" noProof="0" dirty="0" err="1" smtClean="0">
                <a:ln>
                  <a:noFill/>
                </a:ln>
                <a:solidFill>
                  <a:srgbClr val="003449"/>
                </a:solidFill>
                <a:effectLst/>
                <a:uLnTx/>
                <a:uFillTx/>
                <a:latin typeface="Comic Sans MS" panose="030F0702030302020204" pitchFamily="66" charset="0"/>
                <a:ea typeface="+mn-ea"/>
                <a:cs typeface="+mn-cs"/>
              </a:rPr>
              <a:t>вірьте</a:t>
            </a:r>
            <a:r>
              <a:rPr kumimoji="0" lang="uk-UA" sz="19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в свою дитину, в її найкращі риси та сторони особистості; виробляйте в неї  позитивне мислення, виховувати любов до життя.</a:t>
            </a: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uk-UA" sz="19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найважливіше – навчити дитину змалку розмовляти з вами. І, природно, потрібно приділяти більше уваги, придивлятися до дітей в підлітковому віці. Дивитися, в яких </a:t>
            </a:r>
            <a:r>
              <a:rPr kumimoji="0" lang="uk-UA" sz="1900" b="0" i="0" u="none" strike="noStrike" kern="1200" cap="none" spc="0" normalizeH="0" baseline="0" noProof="0" dirty="0" err="1" smtClean="0">
                <a:ln>
                  <a:noFill/>
                </a:ln>
                <a:solidFill>
                  <a:srgbClr val="003449"/>
                </a:solidFill>
                <a:effectLst/>
                <a:uLnTx/>
                <a:uFillTx/>
                <a:latin typeface="Comic Sans MS" panose="030F0702030302020204" pitchFamily="66" charset="0"/>
                <a:ea typeface="+mn-ea"/>
                <a:cs typeface="+mn-cs"/>
              </a:rPr>
              <a:t>соцмережах</a:t>
            </a:r>
            <a:r>
              <a:rPr kumimoji="0" lang="uk-UA" sz="19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вони сидять, що пишуть у зошитах.</a:t>
            </a:r>
            <a:endParaRPr kumimoji="0" lang="uk-UA" sz="1900" b="0" i="0" u="none" strike="noStrike" kern="1200" cap="none" spc="0" normalizeH="0" baseline="0" noProof="0" dirty="0">
              <a:ln>
                <a:noFill/>
              </a:ln>
              <a:solidFill>
                <a:srgbClr val="003449"/>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7241617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18606" y="1097280"/>
            <a:ext cx="7559039" cy="4606710"/>
          </a:xfrm>
          <a:prstGeom prst="rect">
            <a:avLst/>
          </a:prstGeom>
        </p:spPr>
        <p:txBody>
          <a:bodyPr wrap="square">
            <a:spAutoFit/>
          </a:bodyPr>
          <a:lstStyle/>
          <a:p>
            <a:pPr marL="0" marR="0" lvl="0" indent="0" algn="just" defTabSz="457200" rtl="0" eaLnBrk="1" fontAlgn="base" latinLnBrk="0" hangingPunct="1">
              <a:lnSpc>
                <a:spcPct val="150000"/>
              </a:lnSpc>
              <a:spcBef>
                <a:spcPts val="0"/>
              </a:spcBef>
              <a:spcAft>
                <a:spcPts val="0"/>
              </a:spcAft>
              <a:buClrTx/>
              <a:buSzTx/>
              <a:buFontTx/>
              <a:buNone/>
              <a:tabLst/>
              <a:defRPr/>
            </a:pPr>
            <a:r>
              <a:rPr kumimoji="0" lang="uk-UA" sz="22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Але як не перегнути і не залізти в особистий простір дитини?</a:t>
            </a:r>
          </a:p>
          <a:p>
            <a:pPr marL="0" marR="0" lvl="0" indent="0" algn="just" defTabSz="457200" rtl="0" eaLnBrk="1" fontAlgn="base" latinLnBrk="0" hangingPunct="1">
              <a:lnSpc>
                <a:spcPct val="150000"/>
              </a:lnSpc>
              <a:spcBef>
                <a:spcPts val="0"/>
              </a:spcBef>
              <a:spcAft>
                <a:spcPts val="0"/>
              </a:spcAft>
              <a:buClrTx/>
              <a:buSzTx/>
              <a:buFontTx/>
              <a:buNone/>
              <a:tabLst/>
              <a:defRPr/>
            </a:pPr>
            <a:r>
              <a:rPr kumimoji="0" lang="uk-UA" sz="22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Ми не можемо просто так взяти телефон дитини і полазити в </a:t>
            </a:r>
            <a:r>
              <a:rPr kumimoji="0" lang="uk-UA" sz="2200" b="0" i="0" u="none" strike="noStrike" kern="1200" cap="none" spc="0" normalizeH="0" baseline="0" noProof="0" dirty="0" err="1" smtClean="0">
                <a:ln>
                  <a:noFill/>
                </a:ln>
                <a:solidFill>
                  <a:srgbClr val="003449"/>
                </a:solidFill>
                <a:effectLst/>
                <a:uLnTx/>
                <a:uFillTx/>
                <a:latin typeface="Comic Sans MS" panose="030F0702030302020204" pitchFamily="66" charset="0"/>
                <a:ea typeface="+mn-ea"/>
                <a:cs typeface="+mn-cs"/>
              </a:rPr>
              <a:t>соцмережах</a:t>
            </a:r>
            <a:r>
              <a:rPr kumimoji="0" lang="uk-UA" sz="22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 це його особистий простір. Але якщо у батьків є контакт з дитиною, ви можете попросити його показати, наприклад, які є фото в телефоні. Додайте його у </a:t>
            </a:r>
            <a:r>
              <a:rPr kumimoji="0" lang="uk-UA" sz="2200" b="0" i="0" u="none" strike="noStrike" kern="1200" cap="none" spc="0" normalizeH="0" baseline="0" noProof="0" dirty="0" err="1" smtClean="0">
                <a:ln>
                  <a:noFill/>
                </a:ln>
                <a:solidFill>
                  <a:srgbClr val="003449"/>
                </a:solidFill>
                <a:effectLst/>
                <a:uLnTx/>
                <a:uFillTx/>
                <a:latin typeface="Comic Sans MS" panose="030F0702030302020204" pitchFamily="66" charset="0"/>
                <a:ea typeface="+mn-ea"/>
                <a:cs typeface="+mn-cs"/>
              </a:rPr>
              <a:t>соцмережі</a:t>
            </a:r>
            <a:r>
              <a:rPr kumimoji="0" lang="uk-UA" sz="22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 до себе в друзі, подивіться, що він постить у себе на сторінці. У цих рамках, звичайно, можна.</a:t>
            </a:r>
          </a:p>
        </p:txBody>
      </p:sp>
    </p:spTree>
    <p:extLst>
      <p:ext uri="{BB962C8B-B14F-4D97-AF65-F5344CB8AC3E}">
        <p14:creationId xmlns:p14="http://schemas.microsoft.com/office/powerpoint/2010/main" val="42539421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0560" y="1126318"/>
            <a:ext cx="7785462" cy="4657942"/>
          </a:xfrm>
          <a:prstGeom prst="rect">
            <a:avLst/>
          </a:prstGeom>
        </p:spPr>
        <p:txBody>
          <a:bodyPr wrap="square">
            <a:spAutoFit/>
          </a:bodyPr>
          <a:lstStyle/>
          <a:p>
            <a:pPr marL="0" marR="0" lvl="0" indent="0" algn="just" defTabSz="457200" rtl="0" eaLnBrk="1" fontAlgn="base" latinLnBrk="0" hangingPunct="1">
              <a:lnSpc>
                <a:spcPct val="150000"/>
              </a:lnSpc>
              <a:spcBef>
                <a:spcPts val="0"/>
              </a:spcBef>
              <a:spcAft>
                <a:spcPts val="0"/>
              </a:spcAft>
              <a:buClrTx/>
              <a:buSzTx/>
              <a:buFontTx/>
              <a:buNone/>
              <a:tabLst/>
              <a:defRPr/>
            </a:pPr>
            <a:r>
              <a:rPr kumimoji="0" lang="uk-UA" sz="2000" b="0" i="0" u="none" strike="noStrike" kern="1200" cap="none" spc="0" normalizeH="0" baseline="0" noProof="0" dirty="0">
                <a:ln>
                  <a:noFill/>
                </a:ln>
                <a:solidFill>
                  <a:srgbClr val="003449"/>
                </a:solidFill>
                <a:effectLst/>
                <a:uLnTx/>
                <a:uFillTx/>
                <a:latin typeface="Comic Sans MS" panose="030F0702030302020204" pitchFamily="66" charset="0"/>
                <a:ea typeface="+mn-ea"/>
                <a:cs typeface="+mn-cs"/>
              </a:rPr>
              <a:t>Що робити батькам, якщо вони побачили щось подібне? Що потрібно говорити в </a:t>
            </a:r>
            <a:r>
              <a:rPr kumimoji="0" lang="uk-UA" sz="2000" b="0" i="0" u="none" strike="noStrike" kern="1200" cap="none" spc="0" normalizeH="0" baseline="0" noProof="0" dirty="0" err="1">
                <a:ln>
                  <a:noFill/>
                </a:ln>
                <a:solidFill>
                  <a:srgbClr val="003449"/>
                </a:solidFill>
                <a:effectLst/>
                <a:uLnTx/>
                <a:uFillTx/>
                <a:latin typeface="Comic Sans MS" panose="030F0702030302020204" pitchFamily="66" charset="0"/>
                <a:ea typeface="+mn-ea"/>
                <a:cs typeface="+mn-cs"/>
              </a:rPr>
              <a:t>першучергу</a:t>
            </a:r>
            <a:r>
              <a:rPr kumimoji="0" lang="uk-UA" sz="2000" b="0" i="0" u="none" strike="noStrike" kern="1200" cap="none" spc="0" normalizeH="0" baseline="0" noProof="0" dirty="0">
                <a:ln>
                  <a:noFill/>
                </a:ln>
                <a:solidFill>
                  <a:srgbClr val="003449"/>
                </a:solidFill>
                <a:effectLst/>
                <a:uLnTx/>
                <a:uFillTx/>
                <a:latin typeface="Comic Sans MS" panose="030F0702030302020204" pitchFamily="66" charset="0"/>
                <a:ea typeface="+mn-ea"/>
                <a:cs typeface="+mn-cs"/>
              </a:rPr>
              <a:t>?</a:t>
            </a:r>
          </a:p>
          <a:p>
            <a:pPr marL="0" marR="0" lvl="0" indent="0" algn="just" defTabSz="457200" rtl="0" eaLnBrk="1" fontAlgn="base" latinLnBrk="0" hangingPunct="1">
              <a:lnSpc>
                <a:spcPct val="150000"/>
              </a:lnSpc>
              <a:spcBef>
                <a:spcPts val="0"/>
              </a:spcBef>
              <a:spcAft>
                <a:spcPts val="0"/>
              </a:spcAft>
              <a:buClrTx/>
              <a:buSzTx/>
              <a:buFontTx/>
              <a:buNone/>
              <a:tabLst/>
              <a:defRPr/>
            </a:pPr>
            <a:r>
              <a:rPr kumimoji="0" lang="uk-UA" sz="2000" b="0" i="0" u="none" strike="noStrike" kern="1200" cap="none" spc="0" normalizeH="0" baseline="0" noProof="0" dirty="0">
                <a:ln>
                  <a:noFill/>
                </a:ln>
                <a:solidFill>
                  <a:srgbClr val="003449"/>
                </a:solidFill>
                <a:effectLst/>
                <a:uLnTx/>
                <a:uFillTx/>
                <a:latin typeface="Comic Sans MS" panose="030F0702030302020204" pitchFamily="66" charset="0"/>
                <a:ea typeface="+mn-ea"/>
                <a:cs typeface="+mn-cs"/>
              </a:rPr>
              <a:t>В першу чергу, потрібно дізнатися мотив. Не кричати, не лаяти, не забороняти  тому що дитина сприймає так: якщо забороняють, значить, мене  не розуміють. Треба розмовляти, щоб зрозуміти, що йому там цікаво, і акуратно з цього виводити, пояснити зі своєї позиції. Ідеальний варіант – піти до психолога на сімейну терапію. Не дитину повести, а піти всією сім'єю. Тому що завжди задіяна повністю сім'я, а не одна дитина</a:t>
            </a:r>
            <a:r>
              <a:rPr kumimoji="0" lang="uk-UA" sz="2000" b="0" i="0" u="none" strike="noStrike" kern="1200" cap="none" spc="0" normalizeH="0" baseline="0" noProof="0" dirty="0" smtClean="0">
                <a:ln>
                  <a:noFill/>
                </a:ln>
                <a:solidFill>
                  <a:srgbClr val="003449"/>
                </a:solidFill>
                <a:effectLst/>
                <a:uLnTx/>
                <a:uFillTx/>
                <a:latin typeface="Comic Sans MS" panose="030F0702030302020204" pitchFamily="66" charset="0"/>
                <a:ea typeface="+mn-ea"/>
                <a:cs typeface="+mn-cs"/>
              </a:rPr>
              <a:t>.</a:t>
            </a:r>
            <a:endParaRPr kumimoji="0" lang="uk-UA" sz="2000" b="0" i="0" u="none" strike="noStrike" kern="1200" cap="none" spc="0" normalizeH="0" baseline="0" noProof="0" dirty="0">
              <a:ln>
                <a:noFill/>
              </a:ln>
              <a:solidFill>
                <a:srgbClr val="003449"/>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846587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5394" y="793211"/>
            <a:ext cx="7733212" cy="5170646"/>
          </a:xfrm>
          <a:prstGeom prst="rect">
            <a:avLst/>
          </a:prstGeom>
        </p:spPr>
        <p:txBody>
          <a:bodyPr wrap="square">
            <a:spAutoFit/>
          </a:bodyPr>
          <a:lstStyle/>
          <a:p>
            <a:pPr marL="0" marR="0" lvl="0" indent="0" algn="just" defTabSz="457200" rtl="0" eaLnBrk="1" fontAlgn="base" latinLnBrk="0" hangingPunct="1">
              <a:lnSpc>
                <a:spcPct val="150000"/>
              </a:lnSpc>
              <a:spcBef>
                <a:spcPts val="0"/>
              </a:spcBef>
              <a:spcAft>
                <a:spcPts val="0"/>
              </a:spcAft>
              <a:buClrTx/>
              <a:buSzTx/>
              <a:buFontTx/>
              <a:buNone/>
              <a:tabLst/>
              <a:defRPr/>
            </a:pPr>
            <a:r>
              <a:rPr kumimoji="0" lang="uk-UA" sz="2000" b="0" i="0" u="none" strike="noStrike" kern="1200" cap="none" spc="0" normalizeH="0" baseline="0" noProof="0" dirty="0">
                <a:ln>
                  <a:noFill/>
                </a:ln>
                <a:solidFill>
                  <a:srgbClr val="003449"/>
                </a:solidFill>
                <a:effectLst/>
                <a:uLnTx/>
                <a:uFillTx/>
                <a:latin typeface="Comic Sans MS" panose="030F0702030302020204" pitchFamily="66" charset="0"/>
                <a:ea typeface="+mn-ea"/>
                <a:cs typeface="+mn-cs"/>
              </a:rPr>
              <a:t>Чи існують якісь ознаки того, що у дитини є </a:t>
            </a:r>
            <a:r>
              <a:rPr kumimoji="0" lang="uk-UA" sz="2000" b="0" i="0" u="none" strike="noStrike" kern="1200" cap="none" spc="0" normalizeH="0" baseline="0" noProof="0" dirty="0" err="1">
                <a:ln>
                  <a:noFill/>
                </a:ln>
                <a:solidFill>
                  <a:srgbClr val="003449"/>
                </a:solidFill>
                <a:effectLst/>
                <a:uLnTx/>
                <a:uFillTx/>
                <a:latin typeface="Comic Sans MS" panose="030F0702030302020204" pitchFamily="66" charset="0"/>
                <a:ea typeface="+mn-ea"/>
                <a:cs typeface="+mn-cs"/>
              </a:rPr>
              <a:t>суїцидальні</a:t>
            </a:r>
            <a:r>
              <a:rPr kumimoji="0" lang="uk-UA" sz="2000" b="0" i="0" u="none" strike="noStrike" kern="1200" cap="none" spc="0" normalizeH="0" baseline="0" noProof="0" dirty="0">
                <a:ln>
                  <a:noFill/>
                </a:ln>
                <a:solidFill>
                  <a:srgbClr val="003449"/>
                </a:solidFill>
                <a:effectLst/>
                <a:uLnTx/>
                <a:uFillTx/>
                <a:latin typeface="Comic Sans MS" panose="030F0702030302020204" pitchFamily="66" charset="0"/>
                <a:ea typeface="+mn-ea"/>
                <a:cs typeface="+mn-cs"/>
              </a:rPr>
              <a:t> нахили?</a:t>
            </a:r>
          </a:p>
          <a:p>
            <a:pPr marL="0" marR="0" lvl="0" indent="0" algn="just" defTabSz="457200" rtl="0" eaLnBrk="1" fontAlgn="base" latinLnBrk="0" hangingPunct="1">
              <a:lnSpc>
                <a:spcPct val="150000"/>
              </a:lnSpc>
              <a:spcBef>
                <a:spcPts val="0"/>
              </a:spcBef>
              <a:spcAft>
                <a:spcPts val="0"/>
              </a:spcAft>
              <a:buClrTx/>
              <a:buSzTx/>
              <a:buFontTx/>
              <a:buNone/>
              <a:tabLst/>
              <a:defRPr/>
            </a:pPr>
            <a:r>
              <a:rPr kumimoji="0" lang="uk-UA" sz="2000" b="0" i="0" u="none" strike="noStrike" kern="1200" cap="none" spc="0" normalizeH="0" baseline="0" noProof="0" dirty="0">
                <a:ln>
                  <a:noFill/>
                </a:ln>
                <a:solidFill>
                  <a:srgbClr val="003449"/>
                </a:solidFill>
                <a:effectLst/>
                <a:uLnTx/>
                <a:uFillTx/>
                <a:latin typeface="Comic Sans MS" panose="030F0702030302020204" pitchFamily="66" charset="0"/>
                <a:ea typeface="+mn-ea"/>
                <a:cs typeface="+mn-cs"/>
              </a:rPr>
              <a:t>Кожна дитина індивідуальна, але якщо говорити про загальні ознаки, то найчастіше підліток усамітнюється, стає менш активним, аскетичним, у нього пропадає інтерес до всього, з'являється якась відчуженість. І, навпаки, можуть бути перепади настрою, від сльозливого до агресивного. Тобто на все, що виходить за якусь норму, потрібно звертати увагу. Проте є ж імпульсивний суїцид, не продуманий заздалегідь. І тут той же рецепт: батькам потрібно навчити дитину ділитися своїми проблемами.</a:t>
            </a:r>
          </a:p>
        </p:txBody>
      </p:sp>
    </p:spTree>
    <p:extLst>
      <p:ext uri="{BB962C8B-B14F-4D97-AF65-F5344CB8AC3E}">
        <p14:creationId xmlns:p14="http://schemas.microsoft.com/office/powerpoint/2010/main" val="9361941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2313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User\Desktop\71.jpg"/>
          <p:cNvPicPr/>
          <p:nvPr/>
        </p:nvPicPr>
        <p:blipFill rotWithShape="1">
          <a:blip r:embed="rId2" cstate="print">
            <a:extLst>
              <a:ext uri="{28A0092B-C50C-407E-A947-70E740481C1C}">
                <a14:useLocalDpi xmlns:a14="http://schemas.microsoft.com/office/drawing/2010/main" val="0"/>
              </a:ext>
            </a:extLst>
          </a:blip>
          <a:srcRect t="8466"/>
          <a:stretch/>
        </p:blipFill>
        <p:spPr bwMode="auto">
          <a:xfrm>
            <a:off x="574766" y="627018"/>
            <a:ext cx="7994468" cy="495939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481169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57645" y="1245326"/>
            <a:ext cx="7602583" cy="3631763"/>
          </a:xfrm>
          <a:prstGeom prst="rect">
            <a:avLst/>
          </a:prstGeom>
          <a:ln>
            <a:noFill/>
          </a:ln>
          <a:effectLst>
            <a:outerShdw blurRad="152400" dist="317500" dir="5400000" sx="90000" sy="-19000" rotWithShape="0">
              <a:prstClr val="black">
                <a:alpha val="15000"/>
              </a:prstClr>
            </a:outerShdw>
          </a:effectLst>
          <a:scene3d>
            <a:camera prst="orthographicFront">
              <a:rot lat="0" lon="0" rev="0"/>
            </a:camera>
            <a:lightRig rig="contrasting" dir="t">
              <a:rot lat="0" lon="0" rev="7800000"/>
            </a:lightRig>
          </a:scene3d>
          <a:sp3d>
            <a:bevelT w="139700" h="139700"/>
          </a:sp3d>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ctr" defTabSz="457200" rtl="0" eaLnBrk="1" fontAlgn="auto" latinLnBrk="0" hangingPunct="1">
              <a:lnSpc>
                <a:spcPct val="115000"/>
              </a:lnSpc>
              <a:spcBef>
                <a:spcPts val="0"/>
              </a:spcBef>
              <a:spcAft>
                <a:spcPts val="0"/>
              </a:spcAft>
              <a:buClrTx/>
              <a:buSzTx/>
              <a:buFontTx/>
              <a:buNone/>
              <a:tabLst/>
              <a:defRPr/>
            </a:pPr>
            <a:r>
              <a:rPr kumimoji="0" lang="uk-UA"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Індикатори прояву </a:t>
            </a:r>
            <a:r>
              <a:rPr kumimoji="0" lang="uk-UA" sz="20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суїцидальної</a:t>
            </a:r>
            <a:r>
              <a:rPr kumimoji="0" lang="uk-UA"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загрози </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Times New Roman" panose="02020603050405020304" pitchFamily="18" charset="0"/>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Втрата інтересу до звичних видів діяльності;</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Times New Roman" panose="02020603050405020304" pitchFamily="18" charset="0"/>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раптове зниження успішності навчання;</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Times New Roman" panose="02020603050405020304" pitchFamily="18" charset="0"/>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незвичне зниження активності, нездатність до вольових зусиль;</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Times New Roman" panose="02020603050405020304" pitchFamily="18" charset="0"/>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погана поведінка в навчальному закладі;</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Times New Roman" panose="02020603050405020304" pitchFamily="18" charset="0"/>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незрозумілі або часті, повторювані зникнення з дому та прогули школи;</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Times New Roman" panose="02020603050405020304" pitchFamily="18" charset="0"/>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збільшення споживання тютюну, алкоголю або наркотиків;</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Times New Roman" panose="02020603050405020304" pitchFamily="18" charset="0"/>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інциденти із залученням правоохоронних органів, участь у правопорушеннях.</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00699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79565" y="844732"/>
            <a:ext cx="7654834" cy="4339650"/>
          </a:xfrm>
          <a:prstGeom prst="rect">
            <a:avLst/>
          </a:prstGeom>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wrap="square">
            <a:spAutoFit/>
          </a:bodyPr>
          <a:lstStyle/>
          <a:p>
            <a:pPr marL="457200" marR="0" lvl="0" indent="0" algn="ctr" defTabSz="457200" rtl="0" eaLnBrk="1" fontAlgn="auto" latinLnBrk="0" hangingPunct="1">
              <a:lnSpc>
                <a:spcPct val="115000"/>
              </a:lnSpc>
              <a:spcBef>
                <a:spcPts val="0"/>
              </a:spcBef>
              <a:spcAft>
                <a:spcPts val="0"/>
              </a:spcAft>
              <a:buClrTx/>
              <a:buSzTx/>
              <a:buFontTx/>
              <a:buNone/>
              <a:tabLst/>
              <a:defRPr/>
            </a:pPr>
            <a:r>
              <a:rPr kumimoji="0" lang="uk-UA"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Ознаки </a:t>
            </a:r>
            <a:r>
              <a:rPr kumimoji="0" lang="uk-UA" sz="20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суїцидальної</a:t>
            </a:r>
            <a:r>
              <a:rPr kumimoji="0" lang="uk-UA"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поведінки</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457200" marR="0" lvl="0" indent="0" algn="l" defTabSz="457200" rtl="0" eaLnBrk="1" fontAlgn="auto" latinLnBrk="0" hangingPunct="1">
              <a:lnSpc>
                <a:spcPct val="115000"/>
              </a:lnSpc>
              <a:spcBef>
                <a:spcPts val="0"/>
              </a:spcBef>
              <a:spcAft>
                <a:spcPts val="0"/>
              </a:spcAft>
              <a:buClrTx/>
              <a:buSzTx/>
              <a:buFontTx/>
              <a:buNone/>
              <a:tabLst/>
              <a:defRPr/>
            </a:pPr>
            <a:r>
              <a:rPr kumimoji="0" lang="uk-UA"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Поведінкові:</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будь-які раптові зміни в поведінці і настроях, особливо такі, що віддаляють від близьких;</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схильність до необачних і нерозсудливих вчинків;</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надмірне споживання алкоголю чи таблеток;</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відвідування лікаря без очевидної потреби;</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роздавання дорогих речей або грошей;</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придбання засобів скоєння суїциду;</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підбиття життєвих підсумків, упорядкування справ, підготовка до самогубства;</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нехтування зовнішнім виглядом.</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53160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5246" y="578228"/>
            <a:ext cx="6065520" cy="262052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uk-UA"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Словесні:</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запевнення в безпорадності і залежності від інших;</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прощання;</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розмови або жарти про бажання померти;</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повідомлення про конкретний план суїциду;</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подвійна оцінка значущих подій;</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повільне, маловиразне мовлення;</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самозвинувачення</a:t>
            </a:r>
            <a:r>
              <a:rPr kumimoji="0" lang="uk-UA"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Прямоугольник 2"/>
          <p:cNvSpPr/>
          <p:nvPr/>
        </p:nvSpPr>
        <p:spPr>
          <a:xfrm>
            <a:off x="2467972" y="3272733"/>
            <a:ext cx="6065520" cy="293907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uk-UA"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Емоційні прояви:</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амбівалентність, подвійність емоцій і почуттів;</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безпорадність, безнадія;</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переживання горя;</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ознаки депресії;</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почуття провини або невдачі, поразки;</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надмірні побоювання або страхи;</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почуття власної </a:t>
            </a:r>
            <a:r>
              <a:rPr kumimoji="0" lang="uk-UA"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малозначущості</a:t>
            </a: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неуважність, розсіяність або розгубленість.</a:t>
            </a:r>
            <a:endParaRPr kumimoji="0" lang="ru-RU"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303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27612" y="1715589"/>
            <a:ext cx="7027817" cy="3277820"/>
          </a:xfrm>
          <a:prstGeom prst="rect">
            <a:avLst/>
          </a:prstGeom>
          <a:blipFill>
            <a:blip r:embed="rId2"/>
            <a:tile tx="0" ty="0" sx="100000" sy="100000" flip="none" algn="tl"/>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457200" rtl="0" eaLnBrk="1" fontAlgn="auto" latinLnBrk="0" hangingPunct="1">
              <a:lnSpc>
                <a:spcPct val="115000"/>
              </a:lnSpc>
              <a:spcBef>
                <a:spcPts val="0"/>
              </a:spcBef>
              <a:spcAft>
                <a:spcPts val="0"/>
              </a:spcAft>
              <a:buClrTx/>
              <a:buSzTx/>
              <a:buFontTx/>
              <a:buNone/>
              <a:tabLst/>
              <a:defRPr/>
            </a:pPr>
            <a:r>
              <a:rPr kumimoji="0" lang="uk-UA"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Депресивні прояви підлітків із </a:t>
            </a:r>
            <a:r>
              <a:rPr kumimoji="0" lang="uk-UA" sz="20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суїцидальною</a:t>
            </a:r>
            <a:r>
              <a:rPr kumimoji="0" lang="uk-UA"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поведінкою</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почуття суму, нудьги, відчуття втоми, порушення сну, соматичні скарги, непосидючість, неспокійність, фіксація уваги на дрібницях, надмірна емоційність, замкненість, розпорошена увага, агресивна поведінка, неслухняність, схильність до бунту, зловживання алкоголем або наркотиками, погана успішність  у навчанні, прогули занять у школі.</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15000"/>
              </a:lnSpc>
              <a:spcBef>
                <a:spcPts val="0"/>
              </a:spcBef>
              <a:spcAft>
                <a:spcPts val="0"/>
              </a:spcAft>
              <a:buClrTx/>
              <a:buSzTx/>
              <a:buFontTx/>
              <a:buNone/>
              <a:tabLst/>
              <a:defRPr/>
            </a:pPr>
            <a:r>
              <a:rPr kumimoji="0" lang="uk-UA"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46437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7943" y="1158241"/>
            <a:ext cx="7471955" cy="4339650"/>
          </a:xfrm>
          <a:prstGeom prst="rect">
            <a:avLst/>
          </a:prstGeom>
          <a:effectLst>
            <a:innerShdw blurRad="114300">
              <a:prstClr val="black"/>
            </a:innerShdw>
          </a:effectLst>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457200" rtl="0" eaLnBrk="1" fontAlgn="auto" latinLnBrk="0" hangingPunct="1">
              <a:lnSpc>
                <a:spcPct val="115000"/>
              </a:lnSpc>
              <a:spcBef>
                <a:spcPts val="0"/>
              </a:spcBef>
              <a:spcAft>
                <a:spcPts val="0"/>
              </a:spcAft>
              <a:buClrTx/>
              <a:buSzTx/>
              <a:buFontTx/>
              <a:buNone/>
              <a:tabLst/>
              <a:defRPr/>
            </a:pPr>
            <a:r>
              <a:rPr kumimoji="0" lang="uk-UA"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Висловлювання підлітків, схильних до суїцидальних спроб:</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143000" marR="0" lvl="2" indent="-2286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скарги на відсутність сенсу життя: «Навіщо мені жити?», «Який сенс у тому, що я живу?»;</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143000" marR="0" lvl="2" indent="-2286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висловлювання «Мені все набридло!», «Не хочу нікого бачити, не хочу нічим займатися!»;</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143000" marR="0" lvl="2" indent="-2286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скарги на погані передчуття: «Я відчуваю, що скоро помру!»;</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143000" marR="0" lvl="2" indent="-2286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підвищений, стабільний інтерес до питань смерті, загробного життя, поховальних ритуалів;</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143000" marR="0" lvl="2" indent="-2286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словесні натяки на смерть, що наближається: «Потерпіть, недовго вам залишилося мучитися!», «Ви ще пошкодуєте, але буде пізно!»;</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4710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49235" y="1132114"/>
            <a:ext cx="7193280" cy="4339650"/>
          </a:xfrm>
          <a:prstGeom prst="rect">
            <a:avLst/>
          </a:prstGeom>
          <a:effectLst>
            <a:innerShdw blurRad="114300">
              <a:prstClr val="black"/>
            </a:innerShdw>
          </a:effectLst>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457200" rtl="0" eaLnBrk="1" fontAlgn="auto" latinLnBrk="0" hangingPunct="1">
              <a:lnSpc>
                <a:spcPct val="115000"/>
              </a:lnSpc>
              <a:spcBef>
                <a:spcPts val="0"/>
              </a:spcBef>
              <a:spcAft>
                <a:spcPts val="0"/>
              </a:spcAft>
              <a:buClrTx/>
              <a:buSzTx/>
              <a:buFontTx/>
              <a:buNone/>
              <a:tabLst/>
              <a:defRPr/>
            </a:pPr>
            <a:r>
              <a:rPr kumimoji="0" lang="uk-UA"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Дії підлітків, схильних до суїцидальних спроб:</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143000" marR="0" lvl="2" indent="-2286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наведення особливого порядку в своїй кімнаті, серед своїх особистих речей, роздача деяких речей товаришам, остаточне з’ясування стосунків;</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143000" marR="0" lvl="2" indent="-2286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раптовий, без видимих причин, напад спокою, смиренного стану після стресу або тривалої депресії;</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143000" marR="0" lvl="2" indent="-2286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таємні приготування до чогось, що підліток відмовляється пояснювати;</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1143000" marR="0" lvl="2" indent="-228600" algn="just" defTabSz="4572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тривалий стан внутрішньої зосередженості, що не було раніше для </a:t>
            </a:r>
            <a:r>
              <a:rPr kumimoji="0" lang="uk-UA"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підлітка</a:t>
            </a:r>
            <a:r>
              <a:rPr kumimoji="0" lang="uk-UA"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характерним, відсутність бажання спілкуватися з друзями, родичами, ходити в гості, гратися, вести активний спосіб життя.</a:t>
            </a:r>
            <a:endParaRPr kumimoji="0" lang="ru-RU"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53057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2183" y="815655"/>
            <a:ext cx="7977052" cy="5016758"/>
          </a:xfrm>
          <a:prstGeom prst="rect">
            <a:avLst/>
          </a:prstGeom>
          <a:blipFill>
            <a:blip r:embed="rId2"/>
            <a:tile tx="0" ty="0" sx="100000" sy="100000" flip="none" algn="tl"/>
          </a:blip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2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Основні правила надання допомоги потенційним </a:t>
            </a:r>
            <a:r>
              <a:rPr kumimoji="0" lang="uk-UA" sz="20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суїцидентам</a:t>
            </a:r>
            <a:endParaRPr kumimoji="0" lang="ru-RU" sz="2000" b="0" i="0" u="none" strike="noStrike" kern="1200" cap="none" spc="0" normalizeH="0" baseline="0" noProof="0" dirty="0">
              <a:ln>
                <a:noFill/>
              </a:ln>
              <a:solidFill>
                <a:srgbClr val="002060"/>
              </a:solidFill>
              <a:effectLst/>
              <a:uLnTx/>
              <a:uFillTx/>
              <a:latin typeface="Garamond" panose="02020404030301010803"/>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a:ln>
                  <a:noFill/>
                </a:ln>
                <a:solidFill>
                  <a:prstClr val="black"/>
                </a:solidFill>
                <a:effectLst/>
                <a:uLnTx/>
                <a:uFillTx/>
                <a:latin typeface="Garamond" panose="02020404030301010803"/>
                <a:ea typeface="+mn-ea"/>
                <a:cs typeface="+mn-cs"/>
              </a:rPr>
              <a:t> </a:t>
            </a:r>
            <a:endParaRPr kumimoji="0" lang="ru-RU" sz="2000" b="0"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457200" marR="0" lvl="0" indent="-457200" algn="just" defTabSz="457200" rtl="0" eaLnBrk="1" fontAlgn="auto" latinLnBrk="0" hangingPunct="1">
              <a:lnSpc>
                <a:spcPct val="100000"/>
              </a:lnSpc>
              <a:spcBef>
                <a:spcPts val="0"/>
              </a:spcBef>
              <a:spcAft>
                <a:spcPts val="0"/>
              </a:spcAft>
              <a:buClrTx/>
              <a:buSzTx/>
              <a:buFontTx/>
              <a:buAutoNum type="arabicPeriod"/>
              <a:tabLst/>
              <a:defRPr/>
            </a:pPr>
            <a:r>
              <a:rPr kumimoji="0" lang="uk-UA"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Не </a:t>
            </a:r>
            <a:r>
              <a:rPr kumimoji="0" lang="uk-UA"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панікуйте. Демонструйте спокій і рішучість. Спокійна, виважена поведінка (нічого особливого не сталося) сприяє виявленню з боку </a:t>
            </a:r>
            <a:r>
              <a:rPr kumimoji="0" lang="uk-UA" sz="20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суїцидента</a:t>
            </a:r>
            <a:r>
              <a:rPr kumimoji="0" lang="uk-UA"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довіри до вашої особи</a:t>
            </a:r>
            <a:r>
              <a:rPr kumimoji="0" lang="uk-UA"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2000" b="0"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2. Створіть турботливу, доброзичливу атмосферу. Вона є могутнім підбадьорливим засобом. Безумовне прийняття такої людини допоможе вам проникнути в її ізольовану душу</a:t>
            </a:r>
            <a:r>
              <a:rPr kumimoji="0" lang="uk-UA"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2000" b="0"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uk-UA"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3. Підштовхніть до розмови. Якщо людина перебуває в депресивному стані, вона має потребу говорити, а не слухати когось. Сповнена сильних почуттів відчуження, вона не завжди готова сприймати ваші поради, відгукнутися на ваші думки й потреби. Вона страждає від болю, але не бачить виходу. Залишайтесь спокійним і уважним слухачем, намагаючись не пропустити будь-якої значущої інформації.</a:t>
            </a:r>
            <a:endParaRPr kumimoji="0" lang="ru-RU" sz="2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1418969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Office Theme</Template>
  <TotalTime>2</TotalTime>
  <Words>688</Words>
  <Application>Microsoft Office PowerPoint</Application>
  <PresentationFormat>Экран (4:3)</PresentationFormat>
  <Paragraphs>100</Paragraphs>
  <Slides>19</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19</vt:i4>
      </vt:variant>
    </vt:vector>
  </HeadingPairs>
  <TitlesOfParts>
    <vt:vector size="28" baseType="lpstr">
      <vt:lpstr>Arial</vt:lpstr>
      <vt:lpstr>Arial Narrow</vt:lpstr>
      <vt:lpstr>Calibri</vt:lpstr>
      <vt:lpstr>Comic Sans MS</vt:lpstr>
      <vt:lpstr>din-next-w01-light</vt:lpstr>
      <vt:lpstr>Garamond</vt:lpstr>
      <vt:lpstr>Symbol</vt:lpstr>
      <vt:lpstr>Times New Roman</vt:lpstr>
      <vt:lpstr>Натуральные материалы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Ліля Бабичева</dc:creator>
  <cp:lastModifiedBy>Ліля Бабичева</cp:lastModifiedBy>
  <cp:revision>4</cp:revision>
  <dcterms:created xsi:type="dcterms:W3CDTF">2020-10-13T11:10:57Z</dcterms:created>
  <dcterms:modified xsi:type="dcterms:W3CDTF">2020-10-13T11:17:51Z</dcterms:modified>
</cp:coreProperties>
</file>