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63" r:id="rId4"/>
    <p:sldId id="264" r:id="rId5"/>
    <p:sldId id="265" r:id="rId6"/>
    <p:sldId id="270" r:id="rId7"/>
    <p:sldId id="272" r:id="rId8"/>
    <p:sldId id="268" r:id="rId9"/>
    <p:sldId id="27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6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55BDD-839E-4FEA-A4EA-0F17AC46173B}" type="datetimeFigureOut">
              <a:rPr lang="ru-RU" smtClean="0"/>
              <a:t>17.10.2025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A1D57-A284-4AC5-B357-00C95948A27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naurok.com.ua/post/buling-u-shkoli-dopomozhit-ditini-vporatisya-z-postiynim-ckuvannya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Результат пошуку зображень за запитом &quot;безпека в інтернеті презентація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93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Пов’язане зображен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000" y="0"/>
            <a:ext cx="9179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Тролінг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229600" cy="2879849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None/>
            </a:pPr>
            <a:r>
              <a:rPr lang="ru-RU" sz="2800" b="1" dirty="0" smtClean="0"/>
              <a:t>      </a:t>
            </a:r>
            <a:r>
              <a:rPr lang="ru-RU" sz="2800" b="1" dirty="0" err="1" smtClean="0"/>
              <a:t>Розміщення</a:t>
            </a:r>
            <a:r>
              <a:rPr lang="ru-RU" sz="2800" b="1" dirty="0" smtClean="0"/>
              <a:t> в </a:t>
            </a:r>
            <a:r>
              <a:rPr lang="ru-RU" sz="2800" b="1" dirty="0" err="1" smtClean="0"/>
              <a:t>Інтернеті</a:t>
            </a:r>
            <a:r>
              <a:rPr lang="ru-RU" sz="2800" b="1" dirty="0" smtClean="0"/>
              <a:t> ( на форумах, в </a:t>
            </a:r>
            <a:r>
              <a:rPr lang="ru-RU" sz="2800" b="1" dirty="0" err="1" smtClean="0"/>
              <a:t>дискусійних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групах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блогах</a:t>
            </a:r>
            <a:r>
              <a:rPr lang="ru-RU" sz="2800" b="1" dirty="0" smtClean="0"/>
              <a:t> та </a:t>
            </a:r>
            <a:r>
              <a:rPr lang="ru-RU" sz="2800" b="1" dirty="0" err="1" smtClean="0"/>
              <a:t>ін</a:t>
            </a:r>
            <a:r>
              <a:rPr lang="ru-RU" sz="2800" b="1" dirty="0" smtClean="0"/>
              <a:t>) </a:t>
            </a:r>
            <a:r>
              <a:rPr lang="ru-RU" sz="2800" b="1" dirty="0" err="1" smtClean="0"/>
              <a:t>провокаційних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повідомлень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з</a:t>
            </a:r>
            <a:r>
              <a:rPr lang="ru-RU" sz="2800" b="1" dirty="0" smtClean="0"/>
              <a:t> метою </a:t>
            </a:r>
            <a:r>
              <a:rPr lang="ru-RU" sz="2800" b="1" dirty="0" err="1" smtClean="0"/>
              <a:t>викликати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флейм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конфлікти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між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учасниками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взаємні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образи</a:t>
            </a:r>
            <a:r>
              <a:rPr lang="ru-RU" sz="2800" b="1" dirty="0" smtClean="0"/>
              <a:t>.</a:t>
            </a:r>
            <a:endParaRPr lang="uk-UA" sz="2800" b="1" dirty="0" smtClean="0"/>
          </a:p>
          <a:p>
            <a:pPr algn="just">
              <a:lnSpc>
                <a:spcPct val="90000"/>
              </a:lnSpc>
              <a:buNone/>
            </a:pPr>
            <a:r>
              <a:rPr lang="uk-UA" sz="2800" b="1" dirty="0" smtClean="0"/>
              <a:t>     Улюблений метод мережевих «тролів» </a:t>
            </a:r>
            <a:r>
              <a:rPr lang="uk-UA" sz="2800" b="1" dirty="0" err="1" smtClean="0"/>
              <a:t>флеймінг</a:t>
            </a:r>
            <a:r>
              <a:rPr lang="uk-UA" sz="2800" b="1" dirty="0" smtClean="0"/>
              <a:t> (нагнітання негативних емоцій, що призводять до конфлікту)</a:t>
            </a:r>
          </a:p>
          <a:p>
            <a:pPr algn="just">
              <a:lnSpc>
                <a:spcPct val="90000"/>
              </a:lnSpc>
              <a:buNone/>
            </a:pPr>
            <a:endParaRPr lang="ru-RU" sz="2800" dirty="0"/>
          </a:p>
        </p:txBody>
      </p:sp>
      <p:pic>
        <p:nvPicPr>
          <p:cNvPr id="25602" name="Picture 2" descr="https://upload.wikimedia.org/wikipedia/commons/thumb/e/ea/DoNotFeedTroll.svg/150px-DoNotFeedTroll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573016"/>
            <a:ext cx="2952328" cy="2952328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uk-UA" b="1" dirty="0" err="1">
                <a:solidFill>
                  <a:srgbClr val="C00000"/>
                </a:solidFill>
              </a:rPr>
              <a:t>Кібербулінг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908720"/>
            <a:ext cx="6840760" cy="5217443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uk-UA" b="1" dirty="0"/>
              <a:t> </a:t>
            </a:r>
            <a:r>
              <a:rPr lang="uk-UA" b="1" dirty="0" smtClean="0"/>
              <a:t>    </a:t>
            </a:r>
            <a:r>
              <a:rPr lang="uk-UA" b="1" dirty="0" err="1" smtClean="0"/>
              <a:t>кібер-знущання</a:t>
            </a:r>
            <a:r>
              <a:rPr lang="uk-UA" b="1" dirty="0" smtClean="0"/>
              <a:t> </a:t>
            </a:r>
            <a:r>
              <a:rPr lang="uk-UA" b="1" dirty="0"/>
              <a:t>- це віртуальний терор, найчастіше підлітковий</a:t>
            </a:r>
            <a:r>
              <a:rPr lang="uk-UA" b="1" dirty="0" smtClean="0"/>
              <a:t>.</a:t>
            </a:r>
            <a:r>
              <a:rPr lang="ru-RU" b="1" dirty="0" smtClean="0"/>
              <a:t> </a:t>
            </a:r>
          </a:p>
          <a:p>
            <a:pPr>
              <a:buFontTx/>
              <a:buNone/>
            </a:pPr>
            <a:r>
              <a:rPr lang="ru-RU" sz="2800" b="1" dirty="0"/>
              <a:t> </a:t>
            </a:r>
            <a:r>
              <a:rPr lang="ru-RU" sz="2800" b="1" dirty="0" smtClean="0"/>
              <a:t>    </a:t>
            </a:r>
            <a:r>
              <a:rPr lang="ru-RU" sz="2800" b="1" dirty="0" err="1" smtClean="0"/>
              <a:t>Кібербулінг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або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інтернет-мобінг</a:t>
            </a:r>
            <a:r>
              <a:rPr lang="ru-RU" sz="2800" dirty="0" smtClean="0"/>
              <a:t> – </a:t>
            </a:r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dirty="0" err="1" smtClean="0"/>
              <a:t>сучасна</a:t>
            </a:r>
            <a:r>
              <a:rPr lang="ru-RU" sz="2800" dirty="0" smtClean="0"/>
              <a:t> форма </a:t>
            </a:r>
            <a:r>
              <a:rPr lang="ru-RU" sz="2800" dirty="0" err="1" smtClean="0"/>
              <a:t>агресії</a:t>
            </a:r>
            <a:r>
              <a:rPr lang="ru-RU" sz="2800" dirty="0" smtClean="0"/>
              <a:t>, яка </a:t>
            </a:r>
            <a:r>
              <a:rPr lang="ru-RU" sz="2800" dirty="0" err="1" smtClean="0"/>
              <a:t>набула</a:t>
            </a:r>
            <a:r>
              <a:rPr lang="ru-RU" sz="2800" dirty="0" smtClean="0"/>
              <a:t> </a:t>
            </a:r>
            <a:r>
              <a:rPr lang="ru-RU" sz="2800" dirty="0" err="1" smtClean="0"/>
              <a:t>поширення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з</a:t>
            </a:r>
            <a:r>
              <a:rPr lang="ru-RU" sz="2800" dirty="0" smtClean="0"/>
              <a:t> </a:t>
            </a:r>
            <a:r>
              <a:rPr lang="ru-RU" sz="2800" dirty="0" err="1" smtClean="0"/>
              <a:t>появою</a:t>
            </a:r>
            <a:r>
              <a:rPr lang="ru-RU" sz="2800" dirty="0" smtClean="0"/>
              <a:t> </a:t>
            </a:r>
            <a:r>
              <a:rPr lang="ru-RU" sz="2800" dirty="0" err="1" smtClean="0"/>
              <a:t>мобільних</a:t>
            </a:r>
            <a:r>
              <a:rPr lang="ru-RU" sz="2800" dirty="0" smtClean="0"/>
              <a:t> </a:t>
            </a:r>
            <a:r>
              <a:rPr lang="ru-RU" sz="2800" dirty="0" err="1" smtClean="0"/>
              <a:t>телефонів</a:t>
            </a:r>
            <a:r>
              <a:rPr lang="ru-RU" sz="2800" dirty="0" smtClean="0"/>
              <a:t>, </a:t>
            </a:r>
            <a:r>
              <a:rPr lang="ru-RU" sz="2800" dirty="0" err="1" smtClean="0"/>
              <a:t>інтернету</a:t>
            </a:r>
            <a:r>
              <a:rPr lang="ru-RU" sz="2800" dirty="0" smtClean="0"/>
              <a:t>. </a:t>
            </a:r>
            <a:r>
              <a:rPr lang="ru-RU" sz="2800" dirty="0" err="1" smtClean="0"/>
              <a:t>Будь-які</a:t>
            </a:r>
            <a:r>
              <a:rPr lang="ru-RU" sz="2800" dirty="0" smtClean="0"/>
              <a:t> </a:t>
            </a:r>
            <a:r>
              <a:rPr lang="ru-RU" sz="2800" dirty="0" err="1" smtClean="0"/>
              <a:t>її</a:t>
            </a:r>
            <a:r>
              <a:rPr lang="ru-RU" sz="2800" dirty="0" smtClean="0"/>
              <a:t> </a:t>
            </a:r>
            <a:r>
              <a:rPr lang="ru-RU" sz="2800" dirty="0" err="1" smtClean="0"/>
              <a:t>форми</a:t>
            </a:r>
            <a:r>
              <a:rPr lang="ru-RU" sz="2800" dirty="0" smtClean="0"/>
              <a:t> </a:t>
            </a:r>
            <a:r>
              <a:rPr lang="ru-RU" sz="2800" dirty="0" err="1" smtClean="0"/>
              <a:t>мають</a:t>
            </a:r>
            <a:r>
              <a:rPr lang="ru-RU" sz="2800" dirty="0" smtClean="0"/>
              <a:t> на </a:t>
            </a:r>
            <a:r>
              <a:rPr lang="ru-RU" sz="2800" dirty="0" err="1" smtClean="0"/>
              <a:t>меті</a:t>
            </a:r>
            <a:r>
              <a:rPr lang="ru-RU" sz="2800" dirty="0" smtClean="0"/>
              <a:t> </a:t>
            </a:r>
            <a:r>
              <a:rPr lang="ru-RU" sz="2800" dirty="0" err="1" smtClean="0"/>
              <a:t>дошкулити</a:t>
            </a:r>
            <a:r>
              <a:rPr lang="ru-RU" sz="2800" dirty="0" smtClean="0"/>
              <a:t>, </a:t>
            </a:r>
            <a:r>
              <a:rPr lang="ru-RU" sz="2800" dirty="0" err="1" smtClean="0"/>
              <a:t>нашкодити</a:t>
            </a:r>
            <a:r>
              <a:rPr lang="ru-RU" sz="2800" dirty="0" smtClean="0"/>
              <a:t> </a:t>
            </a:r>
            <a:r>
              <a:rPr lang="ru-RU" sz="2800" dirty="0" err="1" smtClean="0"/>
              <a:t>чи</a:t>
            </a:r>
            <a:r>
              <a:rPr lang="ru-RU" sz="2800" dirty="0" smtClean="0"/>
              <a:t> </a:t>
            </a:r>
            <a:r>
              <a:rPr lang="ru-RU" sz="2800" dirty="0" err="1" smtClean="0"/>
              <a:t>принизити</a:t>
            </a:r>
            <a:r>
              <a:rPr lang="ru-RU" sz="2800" dirty="0" smtClean="0"/>
              <a:t> </a:t>
            </a:r>
            <a:r>
              <a:rPr lang="ru-RU" sz="2800" dirty="0" err="1" smtClean="0"/>
              <a:t>людину</a:t>
            </a:r>
            <a:r>
              <a:rPr lang="ru-RU" sz="2800" dirty="0" smtClean="0"/>
              <a:t> </a:t>
            </a:r>
            <a:r>
              <a:rPr lang="ru-RU" sz="2800" dirty="0" err="1" smtClean="0"/>
              <a:t>дистанційно</a:t>
            </a:r>
            <a:r>
              <a:rPr lang="ru-RU" sz="2800" dirty="0" smtClean="0"/>
              <a:t>, без </a:t>
            </a:r>
            <a:r>
              <a:rPr lang="ru-RU" sz="2800" dirty="0" err="1" smtClean="0"/>
              <a:t>фізичного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насильства</a:t>
            </a:r>
            <a:r>
              <a:rPr lang="ru-RU" sz="2800" dirty="0" smtClean="0"/>
              <a:t> (на </a:t>
            </a:r>
            <a:r>
              <a:rPr lang="ru-RU" sz="2800" dirty="0" err="1" smtClean="0"/>
              <a:t>відміну</a:t>
            </a:r>
            <a:r>
              <a:rPr lang="ru-RU" sz="2800" dirty="0" smtClean="0"/>
              <a:t> </a:t>
            </a:r>
            <a:r>
              <a:rPr lang="ru-RU" sz="2800" dirty="0" err="1" smtClean="0"/>
              <a:t>від</a:t>
            </a:r>
            <a:r>
              <a:rPr lang="ru-RU" sz="2800" dirty="0" smtClean="0"/>
              <a:t> </a:t>
            </a:r>
            <a:r>
              <a:rPr lang="ru-RU" sz="2800" dirty="0" err="1" smtClean="0">
                <a:hlinkClick r:id="rId2"/>
              </a:rPr>
              <a:t>булінгу</a:t>
            </a:r>
            <a:r>
              <a:rPr lang="ru-RU" sz="2800" dirty="0" smtClean="0"/>
              <a:t>). «</a:t>
            </a:r>
            <a:r>
              <a:rPr lang="ru-RU" sz="2800" dirty="0" err="1" smtClean="0"/>
              <a:t>Зброєю</a:t>
            </a:r>
            <a:r>
              <a:rPr lang="ru-RU" sz="2800" dirty="0" smtClean="0"/>
              <a:t>» </a:t>
            </a:r>
            <a:r>
              <a:rPr lang="ru-RU" sz="2800" dirty="0" err="1" smtClean="0"/>
              <a:t>булера</a:t>
            </a:r>
            <a:r>
              <a:rPr lang="ru-RU" sz="2800" dirty="0" smtClean="0"/>
              <a:t> </a:t>
            </a:r>
            <a:r>
              <a:rPr lang="ru-RU" sz="2800" dirty="0" err="1" smtClean="0"/>
              <a:t>стають</a:t>
            </a:r>
            <a:r>
              <a:rPr lang="ru-RU" sz="2800" dirty="0" smtClean="0"/>
              <a:t> </a:t>
            </a:r>
            <a:r>
              <a:rPr lang="ru-RU" sz="2800" dirty="0" err="1" smtClean="0"/>
              <a:t>соціальні</a:t>
            </a:r>
            <a:r>
              <a:rPr lang="ru-RU" sz="2800" dirty="0" smtClean="0"/>
              <a:t> </a:t>
            </a:r>
            <a:r>
              <a:rPr lang="ru-RU" sz="2800" dirty="0" err="1" smtClean="0"/>
              <a:t>мережі</a:t>
            </a:r>
            <a:r>
              <a:rPr lang="ru-RU" sz="2800" dirty="0" smtClean="0"/>
              <a:t>, </a:t>
            </a:r>
            <a:r>
              <a:rPr lang="ru-RU" sz="2800" dirty="0" err="1" smtClean="0"/>
              <a:t>форуми</a:t>
            </a:r>
            <a:r>
              <a:rPr lang="ru-RU" sz="2800" dirty="0" smtClean="0"/>
              <a:t>, </a:t>
            </a:r>
            <a:r>
              <a:rPr lang="ru-RU" sz="2800" dirty="0" err="1" smtClean="0"/>
              <a:t>чати</a:t>
            </a:r>
            <a:r>
              <a:rPr lang="ru-RU" sz="2800" dirty="0" smtClean="0"/>
              <a:t>, </a:t>
            </a:r>
            <a:r>
              <a:rPr lang="ru-RU" sz="2800" dirty="0" err="1" smtClean="0"/>
              <a:t>мобільні</a:t>
            </a:r>
            <a:r>
              <a:rPr lang="ru-RU" sz="2800" dirty="0" smtClean="0"/>
              <a:t> </a:t>
            </a:r>
            <a:r>
              <a:rPr lang="ru-RU" sz="2800" dirty="0" err="1" smtClean="0"/>
              <a:t>телефони</a:t>
            </a:r>
            <a:r>
              <a:rPr lang="ru-RU" sz="2800" dirty="0" smtClean="0"/>
              <a:t> </a:t>
            </a:r>
            <a:r>
              <a:rPr lang="ru-RU" sz="2800" dirty="0" err="1" smtClean="0"/>
              <a:t>тощо</a:t>
            </a:r>
            <a:r>
              <a:rPr lang="ru-RU" sz="2800" dirty="0" smtClean="0"/>
              <a:t>.</a:t>
            </a:r>
            <a:endParaRPr lang="uk-UA" sz="2800" b="1" dirty="0"/>
          </a:p>
          <a:p>
            <a:pPr>
              <a:buFont typeface="Wingdings" pitchFamily="2" charset="2"/>
              <a:buNone/>
            </a:pPr>
            <a:endParaRPr lang="ru-RU" dirty="0"/>
          </a:p>
        </p:txBody>
      </p:sp>
      <p:pic>
        <p:nvPicPr>
          <p:cNvPr id="788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1268760"/>
            <a:ext cx="2088257" cy="208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500" fill="hold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500" fill="hold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k-UA" b="1" dirty="0" err="1">
                <a:solidFill>
                  <a:srgbClr val="C00000"/>
                </a:solidFill>
              </a:rPr>
              <a:t>Кібербулінг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737"/>
            <a:ext cx="8229600" cy="4962302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•"/>
            </a:pP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особистої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endParaRPr lang="ru-RU" dirty="0"/>
          </a:p>
          <a:p>
            <a:pPr>
              <a:buFontTx/>
              <a:buChar char="•"/>
            </a:pPr>
            <a:r>
              <a:rPr lang="ru-RU" dirty="0" err="1"/>
              <a:t>Анонімні</a:t>
            </a:r>
            <a:r>
              <a:rPr lang="ru-RU" dirty="0"/>
              <a:t> </a:t>
            </a:r>
            <a:r>
              <a:rPr lang="ru-RU" dirty="0" smtClean="0"/>
              <a:t>погрози</a:t>
            </a:r>
          </a:p>
          <a:p>
            <a:pPr>
              <a:buFontTx/>
              <a:buChar char="•"/>
            </a:pPr>
            <a:r>
              <a:rPr lang="uk-UA" dirty="0" smtClean="0"/>
              <a:t>Телефонні дзвінки з мовчанням</a:t>
            </a:r>
            <a:endParaRPr lang="ru-RU" dirty="0"/>
          </a:p>
          <a:p>
            <a:pPr>
              <a:buFontTx/>
              <a:buChar char="•"/>
            </a:pPr>
            <a:r>
              <a:rPr lang="ru-RU" dirty="0" err="1"/>
              <a:t>Переслідування</a:t>
            </a:r>
            <a:endParaRPr lang="ru-RU" dirty="0"/>
          </a:p>
          <a:p>
            <a:pPr algn="just">
              <a:buFontTx/>
              <a:buChar char="•"/>
            </a:pPr>
            <a:r>
              <a:rPr lang="ru-RU" dirty="0"/>
              <a:t> </a:t>
            </a:r>
            <a:r>
              <a:rPr lang="ru-RU" dirty="0" err="1" smtClean="0"/>
              <a:t>Хеппіслепінг</a:t>
            </a:r>
            <a:r>
              <a:rPr lang="ru-RU" dirty="0" smtClean="0"/>
              <a:t>  - </a:t>
            </a:r>
            <a:r>
              <a:rPr lang="ru-RU" dirty="0" err="1" smtClean="0"/>
              <a:t>насильство</a:t>
            </a:r>
            <a:r>
              <a:rPr lang="ru-RU" dirty="0" smtClean="0"/>
              <a:t> </a:t>
            </a:r>
            <a:r>
              <a:rPr lang="ru-RU" dirty="0" err="1" smtClean="0"/>
              <a:t>заради</a:t>
            </a:r>
            <a:r>
              <a:rPr lang="ru-RU" dirty="0" smtClean="0"/>
              <a:t> </a:t>
            </a:r>
            <a:r>
              <a:rPr lang="ru-RU" dirty="0" err="1" smtClean="0"/>
              <a:t>розваги</a:t>
            </a:r>
            <a:r>
              <a:rPr lang="ru-RU" dirty="0" smtClean="0"/>
              <a:t>, </a:t>
            </a:r>
            <a:r>
              <a:rPr lang="ru-RU" dirty="0" err="1" smtClean="0"/>
              <a:t>актуальне</a:t>
            </a:r>
            <a:r>
              <a:rPr lang="ru-RU" dirty="0" smtClean="0"/>
              <a:t> </a:t>
            </a:r>
            <a:r>
              <a:rPr lang="ru-RU" dirty="0" err="1" smtClean="0"/>
              <a:t>здебільшого</a:t>
            </a:r>
            <a:r>
              <a:rPr lang="ru-RU" dirty="0" smtClean="0"/>
              <a:t> для </a:t>
            </a:r>
            <a:r>
              <a:rPr lang="ru-RU" dirty="0" err="1" smtClean="0"/>
              <a:t>фізичного</a:t>
            </a:r>
            <a:r>
              <a:rPr lang="ru-RU" dirty="0" smtClean="0"/>
              <a:t> </a:t>
            </a:r>
            <a:r>
              <a:rPr lang="ru-RU" dirty="0" err="1" smtClean="0"/>
              <a:t>цькування</a:t>
            </a:r>
            <a:r>
              <a:rPr lang="ru-RU" dirty="0" smtClean="0"/>
              <a:t>, </a:t>
            </a:r>
            <a:r>
              <a:rPr lang="ru-RU" dirty="0" err="1" smtClean="0"/>
              <a:t>проте</a:t>
            </a:r>
            <a:r>
              <a:rPr lang="ru-RU" dirty="0" smtClean="0"/>
              <a:t> в </a:t>
            </a:r>
            <a:r>
              <a:rPr lang="ru-RU" dirty="0" err="1" smtClean="0"/>
              <a:t>інтернеті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актуально, коли </a:t>
            </a:r>
            <a:r>
              <a:rPr lang="ru-RU" dirty="0" err="1" smtClean="0"/>
              <a:t>мова</a:t>
            </a:r>
            <a:r>
              <a:rPr lang="ru-RU" dirty="0" smtClean="0"/>
              <a:t> </a:t>
            </a:r>
            <a:r>
              <a:rPr lang="ru-RU" dirty="0" err="1" smtClean="0"/>
              <a:t>йде</a:t>
            </a:r>
            <a:r>
              <a:rPr lang="ru-RU" dirty="0" smtClean="0"/>
              <a:t> про </a:t>
            </a:r>
            <a:r>
              <a:rPr lang="ru-RU" dirty="0" err="1" smtClean="0"/>
              <a:t>моральне</a:t>
            </a:r>
            <a:r>
              <a:rPr lang="ru-RU" dirty="0" smtClean="0"/>
              <a:t> </a:t>
            </a:r>
            <a:r>
              <a:rPr lang="ru-RU" dirty="0" err="1" smtClean="0"/>
              <a:t>насильство</a:t>
            </a:r>
            <a:r>
              <a:rPr lang="ru-RU" dirty="0" smtClean="0"/>
              <a:t>. </a:t>
            </a:r>
            <a:r>
              <a:rPr lang="ru-RU" dirty="0" err="1" smtClean="0"/>
              <a:t>Яскрава</a:t>
            </a:r>
            <a:r>
              <a:rPr lang="ru-RU" dirty="0" smtClean="0"/>
              <a:t> </a:t>
            </a:r>
            <a:r>
              <a:rPr lang="ru-RU" dirty="0" err="1" smtClean="0"/>
              <a:t>особливість</a:t>
            </a:r>
            <a:r>
              <a:rPr lang="ru-RU" dirty="0" smtClean="0"/>
              <a:t> – </a:t>
            </a:r>
            <a:r>
              <a:rPr lang="ru-RU" dirty="0" err="1" smtClean="0"/>
              <a:t>звичка</a:t>
            </a:r>
            <a:r>
              <a:rPr lang="ru-RU" dirty="0" smtClean="0"/>
              <a:t> </a:t>
            </a:r>
            <a:r>
              <a:rPr lang="ru-RU" dirty="0" err="1" smtClean="0"/>
              <a:t>знімати</a:t>
            </a:r>
            <a:r>
              <a:rPr lang="ru-RU" dirty="0" smtClean="0"/>
              <a:t> </a:t>
            </a:r>
            <a:r>
              <a:rPr lang="ru-RU" dirty="0" err="1" smtClean="0"/>
              <a:t>насильство</a:t>
            </a:r>
            <a:r>
              <a:rPr lang="ru-RU" dirty="0" smtClean="0"/>
              <a:t> на камеру для </a:t>
            </a:r>
            <a:r>
              <a:rPr lang="ru-RU" dirty="0" err="1" smtClean="0"/>
              <a:t>подальшого</a:t>
            </a:r>
            <a:r>
              <a:rPr lang="ru-RU" dirty="0" smtClean="0"/>
              <a:t> </a:t>
            </a:r>
            <a:r>
              <a:rPr lang="ru-RU" dirty="0" err="1" smtClean="0"/>
              <a:t>розповсюдження</a:t>
            </a:r>
            <a:r>
              <a:rPr lang="ru-RU" dirty="0" smtClean="0"/>
              <a:t> в </a:t>
            </a:r>
            <a:r>
              <a:rPr lang="ru-RU" dirty="0" err="1" smtClean="0"/>
              <a:t>мережі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539552" y="106454"/>
            <a:ext cx="792088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Пам'ятка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для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захисту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від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кібербулінгу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>
              <a:latin typeface="Arial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Здійснюйте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батьківський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контроль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Робіть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це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обережно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з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огляду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на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вікові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особливості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дітей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(для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молодших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–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обмежте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доступ до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сумнівних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сайтів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для старших – час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від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часу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переглядайте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історію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браузеру).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Застерігайте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від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передачі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інформації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у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мережі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Поясніть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що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є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речі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про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які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не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говорять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зі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сторонніми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прізвище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номер телефону, адреса,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місце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та час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роботи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батьків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відвідування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школи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та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гуртків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–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мають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бути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збережені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у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секреті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Навчіть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критично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ставитися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до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інформації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в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інтернеті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Не все,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що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написано в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мережі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– правда.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Якщо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є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сумніви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в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достовірності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– хай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запитує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у старших.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Розкажіть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про правила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поведінки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 в </a:t>
            </a:r>
            <a:r>
              <a:rPr kumimoji="0" lang="ru-RU" sz="1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мережі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В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інтернеті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вони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такі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самі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як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в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реальності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зокрема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повага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до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співрозмовників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cs typeface="Arial" charset="0"/>
              </a:rPr>
              <a:t>Станьте прикладом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.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Оволодійте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навичками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безпечного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користування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інтернетом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використовуйте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його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за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призначенням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,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ваші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діти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робитимуть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так само.</a:t>
            </a: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468313" y="2708275"/>
            <a:ext cx="8424862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 rot="20803430">
            <a:off x="362042" y="566734"/>
            <a:ext cx="2351088" cy="1061137"/>
          </a:xfrm>
          <a:prstGeom prst="cloudCallout">
            <a:avLst>
              <a:gd name="adj1" fmla="val 29505"/>
              <a:gd name="adj2" fmla="val 118666"/>
            </a:avLst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/>
          <a:lstStyle/>
          <a:p>
            <a:pPr>
              <a:spcAft>
                <a:spcPts val="1000"/>
              </a:spcAft>
              <a:defRPr/>
            </a:pPr>
            <a:r>
              <a:rPr lang="uk-UA" sz="2000" dirty="0">
                <a:latin typeface="Calibri" pitchFamily="34" charset="0"/>
              </a:rPr>
              <a:t>     </a:t>
            </a:r>
            <a:r>
              <a:rPr lang="uk-UA" sz="2400" b="1" dirty="0" smtClean="0">
                <a:solidFill>
                  <a:srgbClr val="FF0000"/>
                </a:solidFill>
                <a:latin typeface="Calibri" pitchFamily="34" charset="0"/>
              </a:rPr>
              <a:t>Розвиток</a:t>
            </a:r>
            <a:endParaRPr lang="ru-RU" sz="2400" b="1" dirty="0">
              <a:latin typeface="Arial" pitchFamily="34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3059113" y="188913"/>
            <a:ext cx="2736850" cy="1584325"/>
          </a:xfrm>
          <a:prstGeom prst="cloudCallout">
            <a:avLst>
              <a:gd name="adj1" fmla="val 6245"/>
              <a:gd name="adj2" fmla="val 82921"/>
            </a:avLst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/>
          <a:lstStyle/>
          <a:p>
            <a:pPr>
              <a:spcAft>
                <a:spcPts val="1000"/>
              </a:spcAft>
              <a:defRPr/>
            </a:pPr>
            <a:r>
              <a:rPr lang="uk-UA" sz="2000" b="1">
                <a:solidFill>
                  <a:srgbClr val="FF0000"/>
                </a:solidFill>
                <a:latin typeface="Calibri" pitchFamily="34" charset="0"/>
              </a:rPr>
              <a:t>Завантаження звукових відеофайлів</a:t>
            </a:r>
            <a:endParaRPr lang="ru-RU" sz="2000" b="1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 rot="515189">
            <a:off x="6327775" y="576263"/>
            <a:ext cx="2393950" cy="1385887"/>
          </a:xfrm>
          <a:prstGeom prst="cloudCallout">
            <a:avLst>
              <a:gd name="adj1" fmla="val -43059"/>
              <a:gd name="adj2" fmla="val 102393"/>
            </a:avLst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/>
          <a:lstStyle/>
          <a:p>
            <a:pPr>
              <a:spcAft>
                <a:spcPts val="1000"/>
              </a:spcAft>
              <a:defRPr/>
            </a:pPr>
            <a:r>
              <a:rPr lang="uk-UA" sz="2400" b="1" dirty="0">
                <a:solidFill>
                  <a:srgbClr val="FF0000"/>
                </a:solidFill>
                <a:latin typeface="Calibri" pitchFamily="34" charset="0"/>
              </a:rPr>
              <a:t>Навчання</a:t>
            </a:r>
            <a:endParaRPr lang="ru-RU" sz="2400" b="1" dirty="0">
              <a:latin typeface="Arial" pitchFamily="34" charset="0"/>
            </a:endParaRPr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 rot="20925329">
            <a:off x="179388" y="4652963"/>
            <a:ext cx="2952750" cy="1439862"/>
          </a:xfrm>
          <a:prstGeom prst="cloudCallout">
            <a:avLst>
              <a:gd name="adj1" fmla="val 55279"/>
              <a:gd name="adj2" fmla="val -99430"/>
            </a:avLst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/>
          <a:lstStyle/>
          <a:p>
            <a:pPr>
              <a:spcAft>
                <a:spcPts val="1000"/>
              </a:spcAft>
              <a:defRPr/>
            </a:pPr>
            <a:r>
              <a:rPr lang="uk-UA" sz="2400" b="1" dirty="0">
                <a:solidFill>
                  <a:srgbClr val="FF0000"/>
                </a:solidFill>
                <a:latin typeface="Calibri" pitchFamily="34" charset="0"/>
              </a:rPr>
              <a:t>Спілкування</a:t>
            </a:r>
            <a:endParaRPr lang="ru-RU" sz="2400" b="1" dirty="0">
              <a:latin typeface="Arial" pitchFamily="34" charset="0"/>
            </a:endParaRPr>
          </a:p>
        </p:txBody>
      </p:sp>
      <p:sp>
        <p:nvSpPr>
          <p:cNvPr id="4097" name="AutoShape 1"/>
          <p:cNvSpPr>
            <a:spLocks noChangeArrowheads="1"/>
          </p:cNvSpPr>
          <p:nvPr/>
        </p:nvSpPr>
        <p:spPr bwMode="auto">
          <a:xfrm rot="254500">
            <a:off x="3395663" y="4968875"/>
            <a:ext cx="2738437" cy="1241425"/>
          </a:xfrm>
          <a:prstGeom prst="cloudCallout">
            <a:avLst>
              <a:gd name="adj1" fmla="val -13886"/>
              <a:gd name="adj2" fmla="val -135756"/>
            </a:avLst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/>
          <a:lstStyle/>
          <a:p>
            <a:pPr>
              <a:spcAft>
                <a:spcPts val="1000"/>
              </a:spcAft>
              <a:defRPr/>
            </a:pPr>
            <a:r>
              <a:rPr lang="uk-UA" sz="2400" b="1" dirty="0" err="1">
                <a:solidFill>
                  <a:srgbClr val="FF0000"/>
                </a:solidFill>
                <a:latin typeface="Calibri" pitchFamily="34" charset="0"/>
              </a:rPr>
              <a:t>Інтернет-послуги</a:t>
            </a:r>
            <a:endParaRPr lang="ru-RU" sz="2400" b="1" dirty="0">
              <a:latin typeface="Arial" pitchFamily="34" charset="0"/>
            </a:endParaRPr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 rot="21449583">
            <a:off x="6405563" y="4486275"/>
            <a:ext cx="2314575" cy="1597025"/>
          </a:xfrm>
          <a:prstGeom prst="cloudCallout">
            <a:avLst>
              <a:gd name="adj1" fmla="val -69479"/>
              <a:gd name="adj2" fmla="val -96449"/>
            </a:avLst>
          </a:prstGeom>
          <a:gradFill rotWithShape="0">
            <a:gsLst>
              <a:gs pos="0">
                <a:srgbClr val="92CDDC"/>
              </a:gs>
              <a:gs pos="50000">
                <a:srgbClr val="DAEEF3"/>
              </a:gs>
              <a:gs pos="100000">
                <a:srgbClr val="92CDDC"/>
              </a:gs>
            </a:gsLst>
            <a:lin ang="18900000" scaled="1"/>
          </a:gradFill>
          <a:ln w="12700">
            <a:solidFill>
              <a:srgbClr val="92CDDC"/>
            </a:solidFill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/>
          <a:lstStyle/>
          <a:p>
            <a:pPr>
              <a:spcAft>
                <a:spcPts val="1000"/>
              </a:spcAft>
              <a:defRPr/>
            </a:pPr>
            <a:r>
              <a:rPr lang="uk-UA" sz="2000" b="1" dirty="0">
                <a:solidFill>
                  <a:srgbClr val="FF0000"/>
                </a:solidFill>
                <a:latin typeface="Calibri" pitchFamily="34" charset="0"/>
              </a:rPr>
              <a:t>Пошук Інформації</a:t>
            </a:r>
            <a:endParaRPr lang="ru-RU" sz="2000" b="1" dirty="0">
              <a:latin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42241" y="2967335"/>
            <a:ext cx="92284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Інтернет                    корисний!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" name="Picture 2" descr="Результат пошуку зображень за запитом &quot;корисний інтернет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5544" y="2564904"/>
            <a:ext cx="3062599" cy="2085337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050" grpId="0" animBg="1"/>
      <p:bldP spid="2050" grpId="1" animBg="1"/>
      <p:bldP spid="2051" grpId="0" animBg="1"/>
      <p:bldP spid="2051" grpId="1" animBg="1"/>
      <p:bldP spid="2052" grpId="0" animBg="1"/>
      <p:bldP spid="2052" grpId="1" animBg="1"/>
      <p:bldP spid="2053" grpId="0" animBg="1"/>
      <p:bldP spid="2053" grpId="1" animBg="1"/>
      <p:bldP spid="4097" grpId="0" animBg="1"/>
      <p:bldP spid="4097" grpId="1" animBg="1"/>
      <p:bldP spid="4098" grpId="0" animBg="1"/>
      <p:bldP spid="409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Пов’язане зображен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409" y="0"/>
            <a:ext cx="9175409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Пов’язане зображенн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9144000" cy="659735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339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Wingdings</vt:lpstr>
      <vt:lpstr>Тема Office</vt:lpstr>
      <vt:lpstr>Презентация PowerPoint</vt:lpstr>
      <vt:lpstr>Презентация PowerPoint</vt:lpstr>
      <vt:lpstr>Тролінг</vt:lpstr>
      <vt:lpstr>Кібербулінг</vt:lpstr>
      <vt:lpstr>Кібербулінг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16</cp:revision>
  <dcterms:created xsi:type="dcterms:W3CDTF">2018-10-18T20:09:22Z</dcterms:created>
  <dcterms:modified xsi:type="dcterms:W3CDTF">2025-10-17T09:12:14Z</dcterms:modified>
</cp:coreProperties>
</file>